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Robo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regular.fntdata"/><Relationship Id="rId50" Type="http://schemas.openxmlformats.org/officeDocument/2006/relationships/slide" Target="slides/slide46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familiar with Matlab? Python?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Assure that we will do a quick intro</a:t>
            </a: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Q?</a:t>
            </a: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wit_admin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84848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SzPct val="200000"/>
              <a:buNone/>
              <a:defRPr sz="1400"/>
            </a:lvl2pPr>
            <a:lvl3pPr indent="0" lvl="2" rtl="0">
              <a:spcBef>
                <a:spcPts val="0"/>
              </a:spcBef>
              <a:buSzPct val="200000"/>
              <a:buNone/>
              <a:defRPr sz="1400"/>
            </a:lvl3pPr>
            <a:lvl4pPr indent="0" lvl="3" rtl="0">
              <a:spcBef>
                <a:spcPts val="0"/>
              </a:spcBef>
              <a:buSzPct val="200000"/>
              <a:buNone/>
              <a:defRPr sz="1400"/>
            </a:lvl4pPr>
            <a:lvl5pPr indent="0" lvl="4" rtl="0">
              <a:spcBef>
                <a:spcPts val="0"/>
              </a:spcBef>
              <a:buSzPct val="200000"/>
              <a:buNone/>
              <a:defRPr sz="1400"/>
            </a:lvl5pPr>
            <a:lvl6pPr indent="0" lvl="5" rtl="0">
              <a:spcBef>
                <a:spcPts val="0"/>
              </a:spcBef>
              <a:buSzPct val="200000"/>
              <a:buNone/>
              <a:defRPr sz="1400"/>
            </a:lvl6pPr>
            <a:lvl7pPr indent="0" lvl="6" rtl="0">
              <a:spcBef>
                <a:spcPts val="0"/>
              </a:spcBef>
              <a:buSzPct val="200000"/>
              <a:buNone/>
              <a:defRPr sz="1400"/>
            </a:lvl7pPr>
            <a:lvl8pPr indent="0" lvl="7" rtl="0">
              <a:spcBef>
                <a:spcPts val="0"/>
              </a:spcBef>
              <a:buSzPct val="200000"/>
              <a:buNone/>
              <a:defRPr sz="1400"/>
            </a:lvl8pPr>
            <a:lvl9pPr indent="0" lvl="8" rtl="0">
              <a:spcBef>
                <a:spcPts val="0"/>
              </a:spcBef>
              <a:buSzPct val="200000"/>
              <a:buNone/>
              <a:defRPr sz="1400"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l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wrap="square" tIns="68575"/>
          <a:lstStyle>
            <a:lvl1pPr indent="0" lvl="0" marL="0" marR="0" rtl="0" algn="ctr">
              <a:spcBef>
                <a:spcPts val="0"/>
              </a:spcBef>
              <a:buSzPct val="122222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SzPct val="78571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2" name="Shape 4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None/>
              <a:defRPr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900">
                <a:solidFill>
                  <a:schemeClr val="dk2"/>
                </a:solidFill>
              </a:rPr>
              <a:t>‹#›</a:t>
            </a:fld>
          </a:p>
        </p:txBody>
      </p:sp>
      <p:pic>
        <p:nvPicPr>
          <p:cNvPr id="9" name="Shape 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82954" y="174950"/>
            <a:ext cx="974100" cy="84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hape 10"/>
          <p:cNvCxnSpPr/>
          <p:nvPr/>
        </p:nvCxnSpPr>
        <p:spPr>
          <a:xfrm flipH="1" rot="10800000">
            <a:off x="110400" y="4733425"/>
            <a:ext cx="8983500" cy="6000"/>
          </a:xfrm>
          <a:prstGeom prst="straightConnector1">
            <a:avLst/>
          </a:prstGeom>
          <a:noFill/>
          <a:ln cap="flat" cmpd="sng" w="19050">
            <a:solidFill>
              <a:srgbClr val="FFC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1" name="Shape 11"/>
          <p:cNvSpPr txBox="1"/>
          <p:nvPr/>
        </p:nvSpPr>
        <p:spPr>
          <a:xfrm>
            <a:off x="220825" y="4751575"/>
            <a:ext cx="1214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Ergezer</a:t>
            </a: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chive.ics.uci.edu/ml/datasets/Breast+Cancer+Wisconsin+%28Diagnostic%29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oo.gl/X3qwVe" TargetMode="External"/><Relationship Id="rId4" Type="http://schemas.openxmlformats.org/officeDocument/2006/relationships/hyperlink" Target="http://octave-online.net/#" TargetMode="External"/><Relationship Id="rId5" Type="http://schemas.openxmlformats.org/officeDocument/2006/relationships/hyperlink" Target="https://github.com/memoatwit/hackwitus2017" TargetMode="External"/><Relationship Id="rId6" Type="http://schemas.openxmlformats.org/officeDocument/2006/relationships/hyperlink" Target="https://goo.gl/GSufFN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Relationship Id="rId4" Type="http://schemas.openxmlformats.org/officeDocument/2006/relationships/image" Target="../media/image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memoatwit/hackwitus2017" TargetMode="External"/><Relationship Id="rId4" Type="http://schemas.openxmlformats.org/officeDocument/2006/relationships/hyperlink" Target="https://goo.gl/C1U6hV" TargetMode="External"/><Relationship Id="rId5" Type="http://schemas.openxmlformats.org/officeDocument/2006/relationships/hyperlink" Target="https://archive.ics.uci.edu/ml/datasets/wine" TargetMode="External"/><Relationship Id="rId6" Type="http://schemas.openxmlformats.org/officeDocument/2006/relationships/hyperlink" Target="https://goo.gl/5xdtuD" TargetMode="External"/><Relationship Id="rId7" Type="http://schemas.openxmlformats.org/officeDocument/2006/relationships/hyperlink" Target="https://goo.gl/3AmJ84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bytefish.de/blog/pca_lda_with_gnu_octave/" TargetMode="External"/><Relationship Id="rId4" Type="http://schemas.openxmlformats.org/officeDocument/2006/relationships/hyperlink" Target="http://research.cs.tamu.edu/prism/lectures/pr/pr_l10.pdf" TargetMode="External"/><Relationship Id="rId5" Type="http://schemas.openxmlformats.org/officeDocument/2006/relationships/hyperlink" Target="https://lazyprogrammer.me/tutorial-principal-components-analysis-pca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Machine Learning Algorithms on Datasets:</a:t>
            </a:r>
          </a:p>
          <a:p>
            <a:pPr lvl="0">
              <a:spcBef>
                <a:spcPts val="0"/>
              </a:spcBef>
              <a:buNone/>
            </a:pPr>
            <a:r>
              <a:rPr lang="en" sz="33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Dimensionality Reduction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Dr. Memo Ergezer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Bryon Kucharski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HackWITus 2017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Boston, MA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5025" y="1000450"/>
            <a:ext cx="3738900" cy="373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65700" y="1210975"/>
            <a:ext cx="5181600" cy="3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-228600" lvl="0" marL="228600" rtl="0">
              <a:lnSpc>
                <a:spcPct val="90000"/>
              </a:lnSpc>
              <a:spcBef>
                <a:spcPts val="0"/>
              </a:spcBef>
              <a:buClr>
                <a:srgbClr val="000000"/>
              </a:buClr>
              <a:buSzPct val="100000"/>
              <a:buChar char="•"/>
            </a:pP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Train a classifier using 66 features and 6 classes</a:t>
            </a:r>
          </a:p>
          <a:p>
            <a:pPr indent="-228600" lvl="1" marL="685800" rtl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Mean, RMS and spectral features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Neural Nets</a:t>
            </a:r>
          </a:p>
          <a:p>
            <a:pPr indent="-228600" lvl="1" marL="685800" rtl="0">
              <a:lnSpc>
                <a:spcPct val="90000"/>
              </a:lnSpc>
              <a:spcBef>
                <a:spcPts val="500"/>
              </a:spcBef>
              <a:buClr>
                <a:srgbClr val="000000"/>
              </a:buClr>
              <a:buSzPct val="100000"/>
              <a:buChar char="•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18 nodes in a hidden layer</a:t>
            </a:r>
          </a:p>
          <a:p>
            <a:pPr indent="-228600" lvl="0" marL="228600" rtl="0">
              <a:lnSpc>
                <a:spcPct val="90000"/>
              </a:lnSpc>
              <a:spcBef>
                <a:spcPts val="1000"/>
              </a:spcBef>
              <a:buClr>
                <a:srgbClr val="000000"/>
              </a:buClr>
              <a:buSzPct val="100000"/>
              <a:buChar char="•"/>
            </a:pPr>
            <a:r>
              <a:rPr lang="en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Creates training and validation data sets</a:t>
            </a:r>
          </a:p>
        </p:txBody>
      </p:sp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Smartphone Dataset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All ML is stat / probability based design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Linear algebra for 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Analyze data to make a prediction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Classification, clustering, regression, </a:t>
            </a:r>
            <a:r>
              <a:rPr lang="en"/>
              <a:t>dimensionality</a:t>
            </a:r>
            <a:r>
              <a:rPr lang="en"/>
              <a:t> reduction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(Un)Supervised learning: Input and output data is (un)labeled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Machine Learning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chemeClr val="dk1"/>
                </a:solidFill>
              </a:rPr>
              <a:t>Classification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lang="en"/>
              <a:t>Output estimate is discrete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Email: spam or not,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Photo: Cat or dog,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Photo: Cat, dog, me, mom, dad, …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Clustering</a:t>
            </a:r>
            <a:r>
              <a:rPr lang="en"/>
              <a:t>: </a:t>
            </a:r>
            <a:r>
              <a:rPr lang="en">
                <a:solidFill>
                  <a:schemeClr val="dk1"/>
                </a:solidFill>
              </a:rPr>
              <a:t>Output estimate is discrete, but # of classes in unknown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Unsupervised learning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Email: Spam, promotion, social, family, work, school,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Regression</a:t>
            </a:r>
            <a:r>
              <a:rPr lang="en"/>
              <a:t>: Output estimate is </a:t>
            </a:r>
            <a:r>
              <a:rPr lang="en"/>
              <a:t>continuous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Estimate house sale price </a:t>
            </a:r>
            <a:br>
              <a:rPr lang="en"/>
            </a:br>
            <a:r>
              <a:rPr lang="en"/>
              <a:t>	Based on zip code, sq ft, # of room/bathrooms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Estimate salary</a:t>
            </a:r>
            <a:br>
              <a:rPr lang="en"/>
            </a:br>
            <a:r>
              <a:rPr lang="en"/>
              <a:t>	Based on age, gender, </a:t>
            </a:r>
            <a:r>
              <a:rPr lang="en"/>
              <a:t>education</a:t>
            </a:r>
            <a:r>
              <a:rPr lang="en"/>
              <a:t>, zip code, …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Stock portfolio </a:t>
            </a:r>
            <a:r>
              <a:rPr lang="en"/>
              <a:t>performance</a:t>
            </a:r>
            <a:br>
              <a:rPr lang="en"/>
            </a:br>
            <a:r>
              <a:rPr lang="en"/>
              <a:t>	ROE, S/P, B/P, Market value, Return rate, ...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Dimensionality Reduction</a:t>
            </a:r>
            <a:r>
              <a:rPr lang="en"/>
              <a:t>: No prediction.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Reduce the number of features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Estimate salary based on population data</a:t>
            </a:r>
            <a:br>
              <a:rPr lang="en"/>
            </a:br>
            <a:r>
              <a:rPr lang="en"/>
              <a:t>	Based on age, gender, education, zip code, GPA, height, weight, Facebook </a:t>
            </a:r>
            <a:r>
              <a:rPr lang="en"/>
              <a:t>followers</a:t>
            </a:r>
            <a:r>
              <a:rPr lang="en"/>
              <a:t>, MySpace followers, number of pets, hours watching Netflix, race, ...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Detect faults while manufacturing a robot/car: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Time spent per station, 20 sensors collecting thousands of data points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Dimensionality Reduction</a:t>
            </a:r>
            <a:r>
              <a:rPr lang="en"/>
              <a:t>: No prediction.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How much does each feature contribute?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 I need 1000 features?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Do I need 100 features?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I  improve </a:t>
            </a:r>
            <a:r>
              <a:rPr lang="en"/>
              <a:t>classification</a:t>
            </a:r>
            <a:r>
              <a:rPr lang="en"/>
              <a:t>, regression, etc. via reducing features?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Today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Statistical data analysis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Supervised learning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Dimensionality reduction</a:t>
            </a: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Dataset: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Breast cancer diagnosis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Images from fine needle biopsies of breast masses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569 patients: 357 benign, 212 malignant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30 features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"Decision Tree Construction Via Linear Programming"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Octave: lda_wdbc_data.m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https://archive.ics.uci.edu/ml/datasets/Breast+Cancer+Wisconsin+%28Diagnostic%29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Breast cancer diagnosis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Bening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/>
              <a:t>Bening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76" y="1768475"/>
            <a:ext cx="4302344" cy="275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625" y="1768475"/>
            <a:ext cx="4309524" cy="27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Breast cancer diagnosis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Malignant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Malignant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250" y="1606575"/>
            <a:ext cx="4374500" cy="277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676" y="1642802"/>
            <a:ext cx="4222300" cy="270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New class: Embedded Machine Learning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Machine learning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PCA vs LDA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Datasets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</a:t>
            </a:r>
            <a:r>
              <a:rPr lang="en"/>
              <a:t>ell nucleus:</a:t>
            </a:r>
            <a:br>
              <a:rPr lang="en"/>
            </a:br>
            <a:r>
              <a:rPr lang="en"/>
              <a:t>	a) radius (mean of distances from center to points on the perimeter)</a:t>
            </a:r>
            <a:br>
              <a:rPr lang="en"/>
            </a:br>
            <a:r>
              <a:rPr lang="en"/>
              <a:t>	b) texture (standard deviation of gray-scale values)</a:t>
            </a:r>
            <a:br>
              <a:rPr lang="en"/>
            </a:br>
            <a:r>
              <a:rPr lang="en"/>
              <a:t>	c) perimeter</a:t>
            </a:r>
            <a:br>
              <a:rPr lang="en"/>
            </a:br>
            <a:r>
              <a:rPr lang="en"/>
              <a:t>	d) area</a:t>
            </a:r>
            <a:br>
              <a:rPr lang="en"/>
            </a:br>
            <a:r>
              <a:rPr lang="en"/>
              <a:t>	e) smoothness (local variation in radius lengths)</a:t>
            </a:r>
            <a:br>
              <a:rPr lang="en"/>
            </a:br>
            <a:r>
              <a:rPr lang="en"/>
              <a:t>	f) compactness (perimeter^2 / area - 1.0)</a:t>
            </a:r>
            <a:br>
              <a:rPr lang="en"/>
            </a:br>
            <a:r>
              <a:rPr lang="en"/>
              <a:t>	g) concavity (severity of concave portions of the contour)</a:t>
            </a:r>
            <a:br>
              <a:rPr lang="en"/>
            </a:br>
            <a:r>
              <a:rPr lang="en"/>
              <a:t>	h) concave points (number of concave portions of the contour)</a:t>
            </a:r>
            <a:br>
              <a:rPr lang="en"/>
            </a:br>
            <a:r>
              <a:rPr lang="en"/>
              <a:t>	i) symmetry </a:t>
            </a:r>
            <a:br>
              <a:rPr lang="en"/>
            </a:br>
            <a:r>
              <a:rPr lang="en"/>
              <a:t>	j) fractal dimension ("coastline approximation" - 1)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PCA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Principal Component Analysis (PCA)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Linear transformation (matrix multiplication):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X_projected = X W_pca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Max variance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Find the eigenvalues/vectors of the covariance matrix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C eigenvectors to max the variance between classes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~5 lines of code</a:t>
            </a:r>
          </a:p>
        </p:txBody>
      </p:sp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Dimensions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Number of samples: 569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Number of classes: 2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Number of features: 30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Reduced number of features = number of classes - 1 = 1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 = [569x30]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W_pca = [30x1]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X_projected = X W_pca = [569x30] [30x1] = 569x1</a:t>
            </a: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LDA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Linear Discriminant Analysis (LDA)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Linear transformation (matrix multiplication):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Xp = X * Wlda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Max scatter between classes while min it within the class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 variances between classes and within a class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Find the eigenvalues/vectors of the (scatter within class / between classes)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Select C eigenvectors to max the variance between classes</a:t>
            </a:r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2" y="15240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Wine Dataset</a:t>
            </a:r>
          </a:p>
        </p:txBody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“... chemical analysis of wines grown in the same region in Italy but derived from three different cultivars”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178 instances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with 13 attributes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from 3 classes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Octave: lda_wine_data.m</a:t>
            </a:r>
          </a:p>
        </p:txBody>
      </p:sp>
      <p:sp>
        <p:nvSpPr>
          <p:cNvPr id="280" name="Shape 28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404" y="2132350"/>
            <a:ext cx="3252900" cy="24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Setup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Slides: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https://goo.gl/X3qwVe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Workshop code in Matlab / Octave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Can run Octave online for free: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http://octave-online.net/#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Download scripts from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https://github.com/memoatwit/hackwitus2017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Octave workspace: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https://goo.gl/GSufFN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44444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Wine Dataset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1) Alcohol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2) Malic acid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3) Ash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4) Alcalinity of ash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5) Magnesium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6) Total phenols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/>
              <a:t>7) Flavanoids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9" name="Shape 28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8) Nonflavanoid phenols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9) Proanthocyanins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10)Color intensity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11)Hue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12)OD280/OD315 of diluted wines 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13)Proline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2" y="15240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6572" y="15240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2" name="Shape 312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172" y="0"/>
            <a:ext cx="6855654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info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First eigenvector covers 0.36199% of variance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We need a min of 8 features to cover 90% of variance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First 8 feature(s) are: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    13 12 11 10 9 8 7 6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8" name="Shape 32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5" name="Shape 33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668" y="0"/>
            <a:ext cx="61586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Deep Learning: Cats vs Dogs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25,000 images</a:t>
            </a:r>
          </a:p>
          <a:p>
            <a:pPr indent="-240665" lvl="1" marL="6858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image different size</a:t>
            </a:r>
          </a:p>
          <a:p>
            <a:pPr indent="-240665" lvl="1" marL="6858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Pixel 2 image is 12.2 MP (3,024 × 4,032)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Cats vs Dogs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Famous Kaggle competition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DNN cannot be trained on my laptop</a:t>
            </a:r>
          </a:p>
          <a:p>
            <a:pPr indent="-240665" lvl="1" marL="6858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AWS/GCloud to the rescue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275" y="152400"/>
            <a:ext cx="50774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3" y="209550"/>
            <a:ext cx="4524375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EML Course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Coming summer of 2018*</a:t>
            </a:r>
            <a:br>
              <a:rPr lang="en"/>
            </a:br>
            <a:r>
              <a:rPr lang="en"/>
              <a:t>	*or so I hope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Will focus on running AI algorithms on embedded systems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Background</a:t>
            </a:r>
            <a:br>
              <a:rPr lang="en"/>
            </a:br>
            <a:r>
              <a:rPr lang="en"/>
              <a:t>	Linear </a:t>
            </a:r>
            <a:r>
              <a:rPr lang="en"/>
              <a:t>algebra</a:t>
            </a:r>
            <a:r>
              <a:rPr lang="en"/>
              <a:t>, Statistics, </a:t>
            </a:r>
            <a:r>
              <a:rPr lang="en"/>
              <a:t>Probability</a:t>
            </a:r>
            <a:r>
              <a:rPr lang="en"/>
              <a:t>, </a:t>
            </a:r>
            <a:r>
              <a:rPr lang="en">
                <a:solidFill>
                  <a:schemeClr val="dk1"/>
                </a:solidFill>
              </a:rPr>
              <a:t>Python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Embedded Systems: real-time processing vs offline processing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Machine learning: </a:t>
            </a:r>
            <a:br>
              <a:rPr lang="en"/>
            </a:br>
            <a:r>
              <a:rPr lang="en"/>
              <a:t>	Statistical and Deep learning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23825"/>
            <a:ext cx="53340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863" y="271463"/>
            <a:ext cx="372427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ML/AI field is vast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Do not use API’s given to you by strangers</a:t>
            </a:r>
            <a:br>
              <a:rPr lang="en"/>
            </a:br>
            <a:r>
              <a:rPr lang="en"/>
              <a:t>	It might be faster to create your own tools than debug others’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Scale your data!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Understand your data and simplify it when you can</a:t>
            </a: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" sz="3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</a:p>
        </p:txBody>
      </p:sp>
      <p:pic>
        <p:nvPicPr>
          <p:cNvPr id="381" name="Shape 3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070" y="1268016"/>
            <a:ext cx="3150900" cy="32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275" y="103327"/>
            <a:ext cx="1200300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" sz="3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</a:p>
        </p:txBody>
      </p:sp>
      <p:pic>
        <p:nvPicPr>
          <p:cNvPr id="390" name="Shape 3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5063" y="1557933"/>
            <a:ext cx="4333800" cy="28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275" y="103327"/>
            <a:ext cx="1200300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https://github.com/memoatwit/hackwitus2017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Breast cancer: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https://goo.gl/C1U6hV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Wine: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https://archive.ics.uci.edu/ml/datasets/wine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   Smartphone-Based Recognition of Human Activities and Postural Transitions Data Set: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https://goo.gl/5xdtuD</a:t>
            </a:r>
            <a:r>
              <a:rPr lang="en"/>
              <a:t>, </a:t>
            </a:r>
            <a:br>
              <a:rPr lang="en"/>
            </a:br>
            <a:r>
              <a:rPr lang="en"/>
              <a:t>Matlab: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https://goo.gl/3AmJ84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wrap="square" tIns="3427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References: LDA, PCA</a:t>
            </a:r>
          </a:p>
        </p:txBody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http://www.bytefish.de/blog/pca_lda_with_gnu_octave/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http://research.cs.tamu.edu/prism/lectures/pr/pr_l10.pdf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https://lazyprogrammer.me/tutorial-principal-components-analysis-pca/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" sz="3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Octave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under GNU Public License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Compatible with MATLAB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Interpreted programming language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for Matrix operations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Differences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Matrices stored as column-major order (Fortran)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1-based indexing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passing by reference</a:t>
            </a:r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75" y="103327"/>
            <a:ext cx="1200300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7733" y="273844"/>
            <a:ext cx="1673700" cy="7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" sz="3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Octave Online</a:t>
            </a:r>
          </a:p>
        </p:txBody>
      </p:sp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75" y="103327"/>
            <a:ext cx="1200300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132574"/>
            <a:ext cx="5663700" cy="34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71488" y="205383"/>
            <a:ext cx="59151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" sz="3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Octave Introduction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471488" y="1026914"/>
            <a:ext cx="5915100" cy="2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wrap="square" tIns="34275">
            <a:no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Download-free 10 sec execution time at: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http://octave-online.net/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plot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plot(0:10,sin(pi*0:10))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i = 1:10; disp("i: ",num2str(i)); end</a:t>
            </a:r>
          </a:p>
          <a:p>
            <a:pPr indent="-17145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</a:t>
            </a:r>
          </a:p>
          <a:p>
            <a:pPr indent="-1778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x=1:10; mean(x)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275" y="103327"/>
            <a:ext cx="1200300" cy="10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>
            <p:ph idx="12" type="sldNum"/>
          </p:nvPr>
        </p:nvSpPr>
        <p:spPr>
          <a:xfrm>
            <a:off x="4843463" y="3575447"/>
            <a:ext cx="1542900" cy="2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wrap="square" tIns="3427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Embedded: </a:t>
            </a:r>
            <a:r>
              <a:rPr lang="en"/>
              <a:t>Smartphone Dataset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22860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volunteers wearing a smartphone (Samsung Galaxy S II) on the waist. 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Six activities: WALKING, WALKING_UPSTAIRS, WALKING_DOWNSTAIRS, SITTING, STANDING, LAYING 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3-axial linear acceleration and 3-axial angular velocity at a constant rate of 50Hz</a:t>
            </a:r>
          </a:p>
          <a:p>
            <a:pPr indent="-228600" lvl="0" marL="22860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Randomly partitioned into two sets: </a:t>
            </a:r>
            <a:b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59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70% training data and 30% test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1151" y="158838"/>
            <a:ext cx="5981700" cy="4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it_admi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